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1</c:v>
                </c:pt>
                <c:pt idx="1">
                  <c:v>Вопрос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4-4600-8F71-8FEC8423E9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1</c:v>
                </c:pt>
                <c:pt idx="1">
                  <c:v>Вопрос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4-4600-8F71-8FEC8423E939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1</c:v>
                </c:pt>
                <c:pt idx="1">
                  <c:v>Вопрос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A4-4600-8F71-8FEC8423E9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64060416"/>
        <c:axId val="63980288"/>
        <c:axId val="0"/>
      </c:bar3DChart>
      <c:catAx>
        <c:axId val="6406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980288"/>
        <c:crosses val="autoZero"/>
        <c:auto val="1"/>
        <c:lblAlgn val="ctr"/>
        <c:lblOffset val="100"/>
        <c:noMultiLvlLbl val="0"/>
      </c:catAx>
      <c:valAx>
        <c:axId val="6398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06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3</c:v>
                </c:pt>
                <c:pt idx="1">
                  <c:v>Вопрос 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F-415A-BEFA-3065F63778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3</c:v>
                </c:pt>
                <c:pt idx="1">
                  <c:v>Вопрос 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0F-415A-BEFA-3065F63778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3</c:v>
                </c:pt>
                <c:pt idx="1">
                  <c:v>Вопрос 4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70F-415A-BEFA-3065F63778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64036864"/>
        <c:axId val="64038400"/>
        <c:axId val="0"/>
      </c:bar3DChart>
      <c:catAx>
        <c:axId val="6403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038400"/>
        <c:crosses val="autoZero"/>
        <c:auto val="1"/>
        <c:lblAlgn val="ctr"/>
        <c:lblOffset val="100"/>
        <c:noMultiLvlLbl val="0"/>
      </c:catAx>
      <c:valAx>
        <c:axId val="6403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03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5</c:v>
                </c:pt>
                <c:pt idx="1">
                  <c:v>Вопрос 6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E-43D3-9B99-229F45A895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5</c:v>
                </c:pt>
                <c:pt idx="1">
                  <c:v>Вопрос 6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E-43D3-9B99-229F45A895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5</c:v>
                </c:pt>
                <c:pt idx="1">
                  <c:v>Вопрос 6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5DDE-43D3-9B99-229F45A895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76370304"/>
        <c:axId val="76371840"/>
        <c:axId val="0"/>
      </c:bar3DChart>
      <c:catAx>
        <c:axId val="7637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71840"/>
        <c:crosses val="autoZero"/>
        <c:auto val="1"/>
        <c:lblAlgn val="ctr"/>
        <c:lblOffset val="100"/>
        <c:noMultiLvlLbl val="0"/>
      </c:catAx>
      <c:valAx>
        <c:axId val="7637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7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7</c:v>
                </c:pt>
                <c:pt idx="1">
                  <c:v>Вопрос 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E-497D-9084-1882231E4E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7</c:v>
                </c:pt>
                <c:pt idx="1">
                  <c:v>Вопрос 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E-497D-9084-1882231E4E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7</c:v>
                </c:pt>
                <c:pt idx="1">
                  <c:v>Вопрос 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F08E-497D-9084-1882231E4E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56096256"/>
        <c:axId val="56097792"/>
        <c:axId val="0"/>
      </c:bar3DChart>
      <c:catAx>
        <c:axId val="5609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7792"/>
        <c:crosses val="autoZero"/>
        <c:auto val="1"/>
        <c:lblAlgn val="ctr"/>
        <c:lblOffset val="100"/>
        <c:noMultiLvlLbl val="0"/>
      </c:catAx>
      <c:valAx>
        <c:axId val="5609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9</c:v>
                </c:pt>
                <c:pt idx="1">
                  <c:v>Вопрос 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0F-4015-AFFA-FF5F4FD2BE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9</c:v>
                </c:pt>
                <c:pt idx="1">
                  <c:v>Вопрос 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0F-4015-AFFA-FF5F4FD2BE0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9</c:v>
                </c:pt>
                <c:pt idx="1">
                  <c:v>Вопрос 10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C80F-4015-AFFA-FF5F4FD2BE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56558336"/>
        <c:axId val="56559872"/>
        <c:axId val="0"/>
      </c:bar3DChart>
      <c:catAx>
        <c:axId val="565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9872"/>
        <c:crosses val="autoZero"/>
        <c:auto val="1"/>
        <c:lblAlgn val="ctr"/>
        <c:lblOffset val="100"/>
        <c:noMultiLvlLbl val="0"/>
      </c:catAx>
      <c:valAx>
        <c:axId val="5655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3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34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8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033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0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28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3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0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5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8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1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9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3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3AC52-FC51-4174-B3E2-1262BC4FF8E7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8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7798" y="790192"/>
            <a:ext cx="1170544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Анкетирование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родительской общественности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по вопросу </a:t>
            </a:r>
            <a:r>
              <a:rPr lang="ru-RU" sz="5400" b="1" dirty="0" err="1" smtClean="0">
                <a:ln/>
                <a:solidFill>
                  <a:schemeClr val="accent3"/>
                </a:solidFill>
              </a:rPr>
              <a:t>антикоррупции</a:t>
            </a:r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2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квартал 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2019 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г.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4709" y="4897735"/>
            <a:ext cx="1024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Охват родителей –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1058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чел.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486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94922039"/>
              </p:ext>
            </p:extLst>
          </p:nvPr>
        </p:nvGraphicFramePr>
        <p:xfrm>
          <a:off x="2769420" y="1280105"/>
          <a:ext cx="7421715" cy="345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04419" y="184806"/>
            <a:ext cx="1069429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cap="none" spc="0" dirty="0" smtClean="0">
                <a:ln/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cap="none" spc="0" dirty="0" smtClean="0">
                <a:ln/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Оказывали ли Вы лично добровольные пожертвования или целевые взносы в пользу образовательной организации, в которой обучается Ваш ребенок? 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9894" y="5102942"/>
            <a:ext cx="112421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/>
              <a:t>Вам необходимо ответить на следующий  вопрос, в случае, если на  вопрос № 1 Вы дали ответ «Да», если ответ был «Нет, то перейдите к ответу на вопрос № 3.</a:t>
            </a:r>
          </a:p>
          <a:p>
            <a:pPr algn="ctr"/>
            <a:r>
              <a:rPr lang="ru-RU" dirty="0" smtClean="0"/>
              <a:t> Инициатива на оказание Вами добровольного(</a:t>
            </a:r>
            <a:r>
              <a:rPr lang="ru-RU" dirty="0" err="1" smtClean="0"/>
              <a:t>ных</a:t>
            </a:r>
            <a:r>
              <a:rPr lang="ru-RU" dirty="0" smtClean="0"/>
              <a:t>) пожертвования (</a:t>
            </a:r>
            <a:r>
              <a:rPr lang="ru-RU" dirty="0" err="1" smtClean="0"/>
              <a:t>й</a:t>
            </a:r>
            <a:r>
              <a:rPr lang="ru-RU" dirty="0" smtClean="0"/>
              <a:t>)  исходила лично от Вас и носила добровольных характер? (Да/нет/затрудняюсь ответить).</a:t>
            </a:r>
          </a:p>
          <a:p>
            <a:pPr lvl="0" algn="ctr"/>
            <a:endParaRPr lang="ru-RU" dirty="0" smtClean="0"/>
          </a:p>
          <a:p>
            <a:pPr algn="ctr"/>
            <a:endParaRPr lang="ru-RU" sz="2400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6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00219557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24934" y="184806"/>
            <a:ext cx="10773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ли Вам в каком порядке, и на каких условиях Вы, как родитель, можете внести на счет </a:t>
            </a:r>
          </a:p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организации, в которой обучается (воспитывается ) Ваш ребенок, добровольные</a:t>
            </a:r>
          </a:p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пожертвования или целевой взнос?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1348" y="5646625"/>
            <a:ext cx="10483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4. Известно ли Вам, что средства добровольных пожертвований и целевых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взносов осуществляется  только путем внесения денежных средств на расчетный счет образовательной 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открытый для внесения добровольных пожертвований и целевых взносов?</a:t>
            </a:r>
            <a:endParaRPr lang="ru-RU" cap="none" spc="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3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93492758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76668" y="79776"/>
            <a:ext cx="109167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Имеют ли право родители учащихся образовательной организации, в которой обучается Ваш </a:t>
            </a:r>
          </a:p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осуществлять контроль за расходованием добровольных пожертвований и целевых взносов? 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492" y="5646625"/>
            <a:ext cx="107293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457200" indent="-457200" algn="ctr">
              <a:buAutoNum type="arabicPeriod" startAt="6"/>
            </a:pPr>
            <a:r>
              <a:rPr lang="ru-RU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лично осуществляете контроль за расходование добровольных  Пожертвований, целевых взносов, </a:t>
            </a:r>
          </a:p>
          <a:p>
            <a:pPr marL="457200" indent="-457200" algn="ctr"/>
            <a:r>
              <a:rPr lang="ru-RU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их внесения?</a:t>
            </a:r>
            <a:endParaRPr lang="ru-RU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7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37572632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27795" y="184806"/>
            <a:ext cx="9794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Известны ли Вам телефоны «горячих линий», адреса электронных приемных (в том числе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правоохранительных и контрольно-надзорных органов), которыми Вы можете воспользоваться в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случае незаконного сбора денежных средств? </a:t>
            </a:r>
            <a:endParaRPr lang="ru-RU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4891" y="5646625"/>
            <a:ext cx="10729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indent="-342900" algn="ctr">
              <a:buAutoNum type="arabicPeriod" startAt="8"/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ли вам, что на официальном сайте образовательной организации, в которой обучается</a:t>
            </a:r>
          </a:p>
          <a:p>
            <a:pPr marL="457200" indent="-457200"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ребенок, размещен приказ руководителя образовательной организации о порядке привлечения </a:t>
            </a:r>
          </a:p>
          <a:p>
            <a:pPr marL="457200" indent="-457200"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расходования добровольных пожертвований и целевых взносов в образовательной организации?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4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67539189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48435" y="184806"/>
            <a:ext cx="10712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indent="-342900" algn="ctr">
              <a:buAutoNum type="arabicPeriod" startAt="9"/>
            </a:pPr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ли Вам, что на официальном сайте образовательной организации, в которой обучается </a:t>
            </a:r>
          </a:p>
          <a:p>
            <a:pPr marL="342900" indent="-342900"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размещен телефон  горячей линии для обращения граждан по вопросам коррупции в </a:t>
            </a:r>
          </a:p>
          <a:p>
            <a:pPr marL="342900" indent="-342900"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8101" y="5646625"/>
            <a:ext cx="9690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Если Вы станете свидетелем коррупционных действий в образовательной организации</a:t>
            </a:r>
          </a:p>
          <a:p>
            <a:pPr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сообщите ли Вы об этом факте  в уполномоченные органы?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778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  <a:fontScheme name="Легкий дым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Легкий дым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418</TotalTime>
  <Words>344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</dc:creator>
  <cp:lastModifiedBy>Секретарь</cp:lastModifiedBy>
  <cp:revision>42</cp:revision>
  <dcterms:created xsi:type="dcterms:W3CDTF">2015-11-29T11:18:47Z</dcterms:created>
  <dcterms:modified xsi:type="dcterms:W3CDTF">2020-01-31T06:43:00Z</dcterms:modified>
</cp:coreProperties>
</file>