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144" y="2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1</c:v>
                </c:pt>
                <c:pt idx="1">
                  <c:v>Вопрос 2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87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A4-4600-8F71-8FEC8423E93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1</c:v>
                </c:pt>
                <c:pt idx="1">
                  <c:v>Вопрос 2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A4-4600-8F71-8FEC8423E939}"/>
            </c:ext>
          </c:extLst>
        </c:ser>
        <c:ser>
          <c:idx val="2"/>
          <c:order val="2"/>
          <c:tx>
            <c:strRef>
              <c:f>Лист1!$E$1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1</c:v>
                </c:pt>
                <c:pt idx="1">
                  <c:v>Вопрос 2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0A4-4600-8F71-8FEC8423E93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64060416"/>
        <c:axId val="63980288"/>
        <c:axId val="0"/>
      </c:bar3DChart>
      <c:catAx>
        <c:axId val="64060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980288"/>
        <c:crosses val="autoZero"/>
        <c:auto val="1"/>
        <c:lblAlgn val="ctr"/>
        <c:lblOffset val="100"/>
        <c:noMultiLvlLbl val="0"/>
      </c:catAx>
      <c:valAx>
        <c:axId val="6398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60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3</c:v>
                </c:pt>
                <c:pt idx="1">
                  <c:v>Вопрос 4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89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0F-415A-BEFA-3065F637785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3</c:v>
                </c:pt>
                <c:pt idx="1">
                  <c:v>Вопрос 4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11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0F-415A-BEFA-3065F637785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3</c:v>
                </c:pt>
                <c:pt idx="1">
                  <c:v>Вопрос 4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170F-415A-BEFA-3065F63778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64036864"/>
        <c:axId val="64038400"/>
        <c:axId val="0"/>
      </c:bar3DChart>
      <c:catAx>
        <c:axId val="6403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38400"/>
        <c:crosses val="autoZero"/>
        <c:auto val="1"/>
        <c:lblAlgn val="ctr"/>
        <c:lblOffset val="100"/>
        <c:noMultiLvlLbl val="0"/>
      </c:catAx>
      <c:valAx>
        <c:axId val="64038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4036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5</c:v>
                </c:pt>
                <c:pt idx="1">
                  <c:v>Вопрос 6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</c:v>
                </c:pt>
                <c:pt idx="1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E-43D3-9B99-229F45A895A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5</c:v>
                </c:pt>
                <c:pt idx="1">
                  <c:v>Вопрос 6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E-43D3-9B99-229F45A895A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5</c:v>
                </c:pt>
                <c:pt idx="1">
                  <c:v>Вопрос 6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5DDE-43D3-9B99-229F45A895A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76370304"/>
        <c:axId val="76371840"/>
        <c:axId val="0"/>
      </c:bar3DChart>
      <c:catAx>
        <c:axId val="76370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71840"/>
        <c:crosses val="autoZero"/>
        <c:auto val="1"/>
        <c:lblAlgn val="ctr"/>
        <c:lblOffset val="100"/>
        <c:noMultiLvlLbl val="0"/>
      </c:catAx>
      <c:valAx>
        <c:axId val="76371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637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7</c:v>
                </c:pt>
                <c:pt idx="1">
                  <c:v>Вопрос 8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</c:v>
                </c:pt>
                <c:pt idx="1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8E-497D-9084-1882231E4E7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7</c:v>
                </c:pt>
                <c:pt idx="1">
                  <c:v>Вопрос 8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8E-497D-9084-1882231E4E70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7</c:v>
                </c:pt>
                <c:pt idx="1">
                  <c:v>Вопрос 8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F08E-497D-9084-1882231E4E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6096256"/>
        <c:axId val="56097792"/>
        <c:axId val="0"/>
      </c:bar3DChart>
      <c:catAx>
        <c:axId val="5609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7792"/>
        <c:crosses val="autoZero"/>
        <c:auto val="1"/>
        <c:lblAlgn val="ctr"/>
        <c:lblOffset val="100"/>
        <c:noMultiLvlLbl val="0"/>
      </c:catAx>
      <c:valAx>
        <c:axId val="56097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0962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60"/>
      <c:rAngAx val="0"/>
      <c:perspective val="100"/>
    </c:view3D>
    <c:floor>
      <c:thickness val="0"/>
      <c:spPr>
        <a:solidFill>
          <a:schemeClr val="lt1">
            <a:lumMod val="95000"/>
          </a:schemeClr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да</c:v>
                </c:pt>
              </c:strCache>
            </c:strRef>
          </c:tx>
          <c:spPr>
            <a:solidFill>
              <a:schemeClr val="accent2">
                <a:lumMod val="75000"/>
                <a:alpha val="76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9</c:v>
                </c:pt>
                <c:pt idx="1">
                  <c:v>Вопрос 10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90</c:v>
                </c:pt>
                <c:pt idx="1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0F-4015-AFFA-FF5F4FD2BE0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нет</c:v>
                </c:pt>
              </c:strCache>
            </c:strRef>
          </c:tx>
          <c:spPr>
            <a:solidFill>
              <a:srgbClr val="C00000">
                <a:alpha val="70000"/>
              </a:srgbClr>
            </a:solidFill>
            <a:ln w="9525" cap="flat" cmpd="sng" algn="ctr">
              <a:solidFill>
                <a:schemeClr val="accent2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2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9</c:v>
                </c:pt>
                <c:pt idx="1">
                  <c:v>Вопрос 10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0F-4015-AFFA-FF5F4FD2BE0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accent3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3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Вопрос 9</c:v>
                </c:pt>
                <c:pt idx="1">
                  <c:v>Вопрос 10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  <c:extLst>
            <c:ext xmlns:c16="http://schemas.microsoft.com/office/drawing/2014/chart" uri="{C3380CC4-5D6E-409C-BE32-E72D297353CC}">
              <c16:uniqueId val="{00000002-C80F-4015-AFFA-FF5F4FD2BE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shape val="box"/>
        <c:axId val="56558336"/>
        <c:axId val="56559872"/>
        <c:axId val="0"/>
      </c:bar3DChart>
      <c:catAx>
        <c:axId val="56558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9872"/>
        <c:crosses val="autoZero"/>
        <c:auto val="1"/>
        <c:lblAlgn val="ctr"/>
        <c:lblOffset val="100"/>
        <c:noMultiLvlLbl val="0"/>
      </c:catAx>
      <c:valAx>
        <c:axId val="5655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6558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phClr">
            <a:lumMod val="7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sp3d/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/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831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51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83497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09831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3033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0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3289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113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40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080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565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8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41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9410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1590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343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3AC52-FC51-4174-B3E2-1262BC4FF8E7}" type="datetimeFigureOut">
              <a:rPr lang="ru-RU" smtClean="0"/>
              <a:pPr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4CB1F0A-8DE8-46E7-829C-4865F2F027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486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7798" y="790192"/>
            <a:ext cx="1170544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Анкетирование</a:t>
            </a: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 родительской общественности</a:t>
            </a:r>
          </a:p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по вопросу </a:t>
            </a:r>
            <a:r>
              <a:rPr lang="ru-RU" sz="5400" b="1" dirty="0" err="1" smtClean="0">
                <a:ln/>
                <a:solidFill>
                  <a:schemeClr val="accent3"/>
                </a:solidFill>
              </a:rPr>
              <a:t>антикоррупции</a:t>
            </a:r>
            <a:endParaRPr lang="ru-RU" sz="5400" b="1" dirty="0" smtClean="0">
              <a:ln/>
              <a:solidFill>
                <a:schemeClr val="accent3"/>
              </a:solidFill>
            </a:endParaRPr>
          </a:p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2 </a:t>
            </a:r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квартал 2020 г.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4709" y="4897735"/>
            <a:ext cx="102419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Охват родителей – 1141 чел.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7486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462728133"/>
              </p:ext>
            </p:extLst>
          </p:nvPr>
        </p:nvGraphicFramePr>
        <p:xfrm>
          <a:off x="2769420" y="1280105"/>
          <a:ext cx="7421715" cy="3454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104419" y="184806"/>
            <a:ext cx="10694291" cy="7386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cap="none" spc="0" dirty="0" smtClean="0">
                <a:ln/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b="1" cap="none" spc="0" dirty="0" smtClean="0">
                <a:ln/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Оказывали ли Вы лично добровольные пожертвования или целевые взносы в пользу образовательной организации, в которой обучается Ваш ребенок? 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49894" y="5102942"/>
            <a:ext cx="1124210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dirty="0" smtClean="0">
                <a:ln/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dirty="0" smtClean="0"/>
              <a:t>Вам необходимо ответить на следующий  вопрос, в случае, если на  вопрос № 1 Вы дали ответ «Да», если ответ был «Нет, то перейдите к ответу на вопрос № 3.</a:t>
            </a:r>
          </a:p>
          <a:p>
            <a:pPr algn="ctr"/>
            <a:r>
              <a:rPr lang="ru-RU" dirty="0" smtClean="0"/>
              <a:t> Инициатива на оказание Вами добровольного(</a:t>
            </a:r>
            <a:r>
              <a:rPr lang="ru-RU" dirty="0" err="1" smtClean="0"/>
              <a:t>ных</a:t>
            </a:r>
            <a:r>
              <a:rPr lang="ru-RU" dirty="0" smtClean="0"/>
              <a:t>) пожертвования (</a:t>
            </a:r>
            <a:r>
              <a:rPr lang="ru-RU" dirty="0" err="1" smtClean="0"/>
              <a:t>й</a:t>
            </a:r>
            <a:r>
              <a:rPr lang="ru-RU" dirty="0" smtClean="0"/>
              <a:t>)  исходила лично от Вас и носила добровольных характер? (Да/нет/затрудняюсь ответить).</a:t>
            </a:r>
          </a:p>
          <a:p>
            <a:pPr lvl="0" algn="ctr"/>
            <a:endParaRPr lang="ru-RU" dirty="0" smtClean="0"/>
          </a:p>
          <a:p>
            <a:pPr algn="ctr"/>
            <a:endParaRPr lang="ru-RU" sz="2400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866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27480630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624934" y="184806"/>
            <a:ext cx="1077307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2400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</a:t>
            </a:r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 в каком порядке, и на каких условиях Вы, как родитель, можете внести на счет </a:t>
            </a:r>
          </a:p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организации, в которой обучается (воспитывается ) Ваш ребенок, добровольные</a:t>
            </a:r>
          </a:p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пожертвования или целевой взнос?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71348" y="5646625"/>
            <a:ext cx="104839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4. Известно ли Вам, что средства добровольных пожертвований и целевых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 взносов осуществляется  только путем внесения денежных средств на расчетный счет образовательной 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открытый для внесения добровольных пожертвований и целевых взносов?</a:t>
            </a:r>
            <a:endParaRPr lang="ru-RU" cap="none" spc="0" dirty="0">
              <a:ln>
                <a:solidFill>
                  <a:sysClr val="windowText" lastClr="000000"/>
                </a:solidFill>
              </a:ln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630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485476405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476668" y="79776"/>
            <a:ext cx="1091670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Имеют ли право родители учащихся образовательной организации, в которой обучается Ваш </a:t>
            </a:r>
          </a:p>
          <a:p>
            <a:pPr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осуществлять контроль за расходованием добровольных пожертвований и целевых взносов? 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5492" y="5646625"/>
            <a:ext cx="1072934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457200" indent="-457200" algn="ctr">
              <a:buAutoNum type="arabicPeriod" startAt="6"/>
            </a:pPr>
            <a:r>
              <a:rPr lang="ru-RU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 лично осуществляете контроль за расходование добровольных  Пожертвований, целевых взносов, </a:t>
            </a:r>
          </a:p>
          <a:p>
            <a:pPr marL="457200" indent="-457200" algn="ctr"/>
            <a:r>
              <a:rPr lang="ru-RU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их внесения?</a:t>
            </a:r>
            <a:endParaRPr lang="ru-RU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57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4588350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727795" y="184806"/>
            <a:ext cx="9794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Известны ли Вам телефоны «горячих линий», адреса электронных приемных (в том числе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правоохранительных и контрольно-надзорных органов), которыми Вы можете воспользоваться в</a:t>
            </a:r>
          </a:p>
          <a:p>
            <a:pPr algn="ctr"/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случае незаконного сбора денежных средств? </a:t>
            </a:r>
            <a:endParaRPr lang="ru-RU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94891" y="5646625"/>
            <a:ext cx="107294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 algn="ctr">
              <a:buAutoNum type="arabicPeriod" startAt="8"/>
            </a:pP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вам, что на официальном сайте образовательной организации, в которой обучается</a:t>
            </a:r>
          </a:p>
          <a:p>
            <a:pPr marL="457200" indent="-457200"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ребенок, размещен приказ руководителя образовательной организации о порядке привлечения </a:t>
            </a:r>
          </a:p>
          <a:p>
            <a:pPr marL="457200" indent="-457200"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расходования добровольных пожертвований и целевых взносов в образовательной организации?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4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505846636"/>
              </p:ext>
            </p:extLst>
          </p:nvPr>
        </p:nvGraphicFramePr>
        <p:xfrm>
          <a:off x="2769420" y="1280105"/>
          <a:ext cx="7583948" cy="42554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1248435" y="184806"/>
            <a:ext cx="10712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342900" indent="-342900" algn="ctr">
              <a:buAutoNum type="arabicPeriod" startAt="9"/>
            </a:pPr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Известно ли Вам, что на официальном сайте образовательной организации, в которой обучается </a:t>
            </a:r>
          </a:p>
          <a:p>
            <a:pPr marL="342900" indent="-342900" algn="ctr"/>
            <a:r>
              <a:rPr lang="ru-RU" b="1" cap="none" spc="0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 ребенок размещен телефон  горячей линии для обращения граждан по вопросам коррупции в </a:t>
            </a:r>
          </a:p>
          <a:p>
            <a:pPr marL="342900" indent="-342900"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08101" y="5646625"/>
            <a:ext cx="96902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Если Вы станете свидетелем коррупционных действий в образовательной организации</a:t>
            </a:r>
          </a:p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chemeClr val="accent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сообщите ли Вы об этом факте  в уполномоченные органы?</a:t>
            </a:r>
            <a:endParaRPr lang="ru-RU" b="1" cap="none" spc="0" dirty="0">
              <a:ln>
                <a:solidFill>
                  <a:sysClr val="windowText" lastClr="000000"/>
                </a:solidFill>
              </a:ln>
              <a:solidFill>
                <a:schemeClr val="accent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7788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Override1.xml><?xml version="1.0" encoding="utf-8"?>
<a:themeOverride xmlns:a="http://schemas.openxmlformats.org/drawingml/2006/main">
  <a:clrScheme name="Легкий дым">
    <a:dk1>
      <a:sysClr val="windowText" lastClr="000000"/>
    </a:dk1>
    <a:lt1>
      <a:sysClr val="window" lastClr="FFFFFF"/>
    </a:lt1>
    <a:dk2>
      <a:srgbClr val="2E5369"/>
    </a:dk2>
    <a:lt2>
      <a:srgbClr val="CFE2E7"/>
    </a:lt2>
    <a:accent1>
      <a:srgbClr val="353535"/>
    </a:accent1>
    <a:accent2>
      <a:srgbClr val="31B4E6"/>
    </a:accent2>
    <a:accent3>
      <a:srgbClr val="265991"/>
    </a:accent3>
    <a:accent4>
      <a:srgbClr val="7E40CC"/>
    </a:accent4>
    <a:accent5>
      <a:srgbClr val="B927E9"/>
    </a:accent5>
    <a:accent6>
      <a:srgbClr val="E833BF"/>
    </a:accent6>
    <a:hlink>
      <a:srgbClr val="2DA0F1"/>
    </a:hlink>
    <a:folHlink>
      <a:srgbClr val="7ED1E6"/>
    </a:folHlink>
  </a:clrScheme>
  <a:fontScheme name="Легкий дым">
    <a:maj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Century Gothic"/>
      <a:ea typeface=""/>
      <a:cs typeface=""/>
      <a:font script="Jpan" typeface="メイリオ"/>
      <a:font script="Hang" typeface="HY중고딕"/>
      <a:font script="Hans" typeface="幼圆"/>
      <a:font script="Hant" typeface="微軟正黑體"/>
      <a:font script="Arab" typeface="Tahoma"/>
      <a:font script="Hebr" typeface="Gisha"/>
      <a:font script="Thai" typeface="Dillen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Легкий дым">
    <a:fillStyleLst>
      <a:solidFill>
        <a:schemeClr val="phClr"/>
      </a:solidFill>
      <a:solidFill>
        <a:schemeClr val="phClr">
          <a:tint val="70000"/>
          <a:lumMod val="104000"/>
        </a:schemeClr>
      </a:solidFill>
      <a:gradFill rotWithShape="1">
        <a:gsLst>
          <a:gs pos="0">
            <a:schemeClr val="phClr">
              <a:tint val="96000"/>
              <a:lumMod val="104000"/>
            </a:schemeClr>
          </a:gs>
          <a:gs pos="100000">
            <a:schemeClr val="phClr">
              <a:shade val="98000"/>
              <a:lumMod val="94000"/>
            </a:schemeClr>
          </a:gs>
        </a:gsLst>
        <a:lin ang="5400000" scaled="0"/>
      </a:gradFill>
    </a:fillStyleLst>
    <a:lnStyleLst>
      <a:ln w="9525" cap="rnd" cmpd="sng" algn="ctr">
        <a:solidFill>
          <a:schemeClr val="phClr">
            <a:shade val="90000"/>
          </a:schemeClr>
        </a:solidFill>
        <a:prstDash val="solid"/>
      </a:ln>
      <a:ln w="15875" cap="rnd" cmpd="sng" algn="ctr">
        <a:solidFill>
          <a:schemeClr val="phClr"/>
        </a:solidFill>
        <a:prstDash val="solid"/>
      </a:ln>
      <a:ln w="22225" cap="rnd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>
          <a:outerShdw blurRad="38100" dist="25400" dir="5400000" rotWithShape="0">
            <a:srgbClr val="000000">
              <a:alpha val="25000"/>
            </a:srgbClr>
          </a:outerShdw>
        </a:effectLst>
      </a:effectStyle>
      <a:effectStyle>
        <a:effectLst>
          <a:outerShdw blurRad="50800" dist="38100" dir="5400000" rotWithShape="0">
            <a:srgbClr val="000000">
              <a:alpha val="60000"/>
            </a:srgbClr>
          </a:outerShdw>
        </a:effectLst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90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lin ang="5400000" scaled="0"/>
      </a:gradFill>
      <a:gradFill rotWithShape="1">
        <a:gsLst>
          <a:gs pos="0">
            <a:schemeClr val="phClr">
              <a:tint val="90000"/>
              <a:satMod val="92000"/>
              <a:lumMod val="120000"/>
            </a:schemeClr>
          </a:gs>
          <a:gs pos="100000">
            <a:schemeClr val="phClr">
              <a:shade val="98000"/>
              <a:satMod val="120000"/>
              <a:lumMod val="98000"/>
            </a:schemeClr>
          </a:gs>
        </a:gsLst>
        <a:path path="circle">
          <a:fillToRect l="50000" t="50000" r="100000" b="10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417</TotalTime>
  <Words>344</Words>
  <Application>Microsoft Office PowerPoint</Application>
  <PresentationFormat>Широкоэкранный</PresentationFormat>
  <Paragraphs>29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10</dc:creator>
  <cp:lastModifiedBy>Секретарь</cp:lastModifiedBy>
  <cp:revision>41</cp:revision>
  <dcterms:created xsi:type="dcterms:W3CDTF">2015-11-29T11:18:47Z</dcterms:created>
  <dcterms:modified xsi:type="dcterms:W3CDTF">2020-11-23T06:25:05Z</dcterms:modified>
</cp:coreProperties>
</file>